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7" r:id="rId3"/>
    <p:sldId id="289" r:id="rId4"/>
    <p:sldId id="291" r:id="rId5"/>
    <p:sldId id="293" r:id="rId6"/>
    <p:sldId id="290" r:id="rId7"/>
    <p:sldId id="292" r:id="rId8"/>
    <p:sldId id="296" r:id="rId9"/>
    <p:sldId id="294" r:id="rId10"/>
    <p:sldId id="297" r:id="rId11"/>
    <p:sldId id="298" r:id="rId12"/>
    <p:sldId id="299" r:id="rId13"/>
    <p:sldId id="300" r:id="rId14"/>
    <p:sldId id="288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C24D8"/>
    <a:srgbClr val="201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3" d="100"/>
          <a:sy n="53" d="100"/>
        </p:scale>
        <p:origin x="-2670" y="-1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23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9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84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9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72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03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8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9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0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8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5F528-2B4A-4C6C-B852-2BBEA10047E5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1F8CA-902E-4483-8354-013A6AD79B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7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291" y="139700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4053" y="264086"/>
            <a:ext cx="84908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Муниципальное бюджетное общеобразовательное учреждение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Кильдебякская</a:t>
            </a:r>
            <a:r>
              <a:rPr lang="ru-RU" b="1" dirty="0" smtClean="0">
                <a:solidFill>
                  <a:srgbClr val="002060"/>
                </a:solidFill>
              </a:rPr>
              <a:t> средняя </a:t>
            </a:r>
            <a:r>
              <a:rPr lang="ru-RU" b="1" dirty="0">
                <a:solidFill>
                  <a:srgbClr val="002060"/>
                </a:solidFill>
              </a:rPr>
              <a:t>общеобразовательная школа </a:t>
            </a:r>
            <a:r>
              <a:rPr lang="ru-RU" b="1" dirty="0" smtClean="0">
                <a:solidFill>
                  <a:srgbClr val="002060"/>
                </a:solidFill>
              </a:rPr>
              <a:t>Сабинского муниципального района Республики Татарстан»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8692" y="1575246"/>
            <a:ext cx="9214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«ПЕДАГОГИЧЕСКИЙ КЛАСС»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8" y="2590909"/>
            <a:ext cx="3582664" cy="2129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19291" y="55131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</a:rPr>
              <a:t>Заместитель директора по учебной работе 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Валеева Алина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Фанзилевна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Admin\Downloads\631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765" y="2294649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ownloads\IMG-20240514-WA011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7" b="27582"/>
          <a:stretch/>
        </p:blipFill>
        <p:spPr bwMode="auto">
          <a:xfrm>
            <a:off x="3517452" y="4403842"/>
            <a:ext cx="3408352" cy="2218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94827" y="1427891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30.04.2024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954" y="1916319"/>
            <a:ext cx="114835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Каждый </a:t>
            </a:r>
            <a:r>
              <a:rPr lang="ru-RU" sz="2000" b="1" dirty="0">
                <a:solidFill>
                  <a:srgbClr val="002060"/>
                </a:solidFill>
              </a:rPr>
              <a:t>член </a:t>
            </a:r>
            <a:r>
              <a:rPr lang="ru-RU" sz="2000" b="1" dirty="0" err="1">
                <a:solidFill>
                  <a:srgbClr val="002060"/>
                </a:solidFill>
              </a:rPr>
              <a:t>пед</a:t>
            </a:r>
            <a:r>
              <a:rPr lang="ru-RU" sz="2000" b="1" dirty="0">
                <a:solidFill>
                  <a:srgbClr val="002060"/>
                </a:solidFill>
              </a:rPr>
              <a:t>. класса проверил знание отдельного ученика, выявил его сильные и слабые стороны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>
                <a:solidFill>
                  <a:srgbClr val="002060"/>
                </a:solidFill>
              </a:rPr>
              <a:t>Всего 20 учеников решили примеры на знание таблицы(15- без ошибок, у 5-ых были некоторые ошибки).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конце занятия ученики педагогического класса вручили всем участникам грамоты за старания и активное участие.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1943" y="1127910"/>
            <a:ext cx="7976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СРЕЗ ЗНАНИЙ СРЕДИ 3-4 -ЫХ КЛАССОВ НА ЗНАНИЕ ТАБЛИЦЫ УМНОЖЕНИЯ И ДЕЛЕНИЯ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 descr="C:\Users\khayb\Downloads\10001945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617" y="3239758"/>
            <a:ext cx="5275277" cy="3394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khayb\Downloads\100019451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4" y="3239758"/>
            <a:ext cx="4800517" cy="3509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898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94827" y="1427891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03.05.2024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515" y="1219007"/>
            <a:ext cx="8946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ВИРТУАЛЬНЫЙ МУЗЕЙ ЗАНИМАТЕЛЬНЫХ НАУК "ЭКСПЕРИМЕНТАНИУМ"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6516" y="2368115"/>
            <a:ext cx="11370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Для </a:t>
            </a:r>
            <a:r>
              <a:rPr lang="ru-RU" sz="2400" b="1" dirty="0" smtClean="0">
                <a:solidFill>
                  <a:srgbClr val="002060"/>
                </a:solidFill>
              </a:rPr>
              <a:t>членов </a:t>
            </a:r>
            <a:r>
              <a:rPr lang="ru-RU" sz="2400" b="1" dirty="0" err="1" smtClean="0">
                <a:solidFill>
                  <a:srgbClr val="002060"/>
                </a:solidFill>
              </a:rPr>
              <a:t>пед.класса</a:t>
            </a:r>
            <a:r>
              <a:rPr lang="ru-RU" sz="2400" b="1" dirty="0" smtClean="0">
                <a:solidFill>
                  <a:srgbClr val="002060"/>
                </a:solidFill>
              </a:rPr>
              <a:t> состоялся </a:t>
            </a:r>
            <a:r>
              <a:rPr lang="ru-RU" sz="2400" b="1" dirty="0">
                <a:solidFill>
                  <a:srgbClr val="002060"/>
                </a:solidFill>
              </a:rPr>
              <a:t>урок в </a:t>
            </a:r>
            <a:r>
              <a:rPr lang="ru-RU" sz="2400" b="1" dirty="0" smtClean="0">
                <a:solidFill>
                  <a:srgbClr val="002060"/>
                </a:solidFill>
              </a:rPr>
              <a:t> виртуальном музее </a:t>
            </a:r>
            <a:r>
              <a:rPr lang="ru-RU" sz="2400" b="1" dirty="0">
                <a:solidFill>
                  <a:srgbClr val="002060"/>
                </a:solidFill>
              </a:rPr>
              <a:t>по теме "Физика. Силы в природе", где ребята узнали о существовании главной силы, которая позволяет всем предметам находиться на поверхности земли, это гравитационная сила. Посмотрели несколько экспериментов проявления гравитационной силы.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C:\Users\Admin\Downloads\IMG-20240514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80" y="4098213"/>
            <a:ext cx="4976708" cy="251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IMG-20240514-WA0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728" y="4098213"/>
            <a:ext cx="5109884" cy="251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98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94826" y="1154737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14.05.2024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9101" y="770826"/>
            <a:ext cx="3487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ЭКСКУРСИЯ В ЦДТ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3034" y="1616402"/>
            <a:ext cx="108652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</a:rPr>
              <a:t>Цель </a:t>
            </a:r>
            <a:r>
              <a:rPr lang="ru-RU" sz="2400" b="1" dirty="0">
                <a:solidFill>
                  <a:srgbClr val="002060"/>
                </a:solidFill>
              </a:rPr>
              <a:t>данной экскурсии- знакомства с разными аспектами </a:t>
            </a:r>
            <a:r>
              <a:rPr lang="ru-RU" sz="2400" b="1" dirty="0" err="1">
                <a:solidFill>
                  <a:srgbClr val="002060"/>
                </a:solidFill>
              </a:rPr>
              <a:t>пед</a:t>
            </a:r>
            <a:r>
              <a:rPr lang="ru-RU" sz="2400" b="1" dirty="0">
                <a:solidFill>
                  <a:srgbClr val="002060"/>
                </a:solidFill>
              </a:rPr>
              <a:t>. деятельности.  Для учеников провели экскурсию по учебным кабинетам, где кружковцы занимаются по своим интересам в творческих объединениях. </a:t>
            </a:r>
            <a:r>
              <a:rPr lang="ru-RU" sz="2400" b="1" dirty="0" smtClean="0">
                <a:solidFill>
                  <a:srgbClr val="002060"/>
                </a:solidFill>
              </a:rPr>
              <a:t>В </a:t>
            </a:r>
            <a:r>
              <a:rPr lang="ru-RU" sz="2400" b="1" dirty="0">
                <a:solidFill>
                  <a:srgbClr val="002060"/>
                </a:solidFill>
              </a:rPr>
              <a:t>процессе экскурсии с интересом рассмотрели деятельность кружков технической и художественной </a:t>
            </a:r>
            <a:r>
              <a:rPr lang="ru-RU" sz="2400" b="1" dirty="0" smtClean="0">
                <a:solidFill>
                  <a:srgbClr val="002060"/>
                </a:solidFill>
              </a:rPr>
              <a:t>направленностей.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C:\Users\Admin\Downloads\IMG-20240514-WA01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68" y="3594403"/>
            <a:ext cx="3962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GridArt_20240514_1505052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976" y="3429000"/>
            <a:ext cx="5290471" cy="33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4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78391" y="1439358"/>
            <a:ext cx="2887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Апрель-май 2024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Admin\Downloads\IMG_20240514_084814_2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0" y="2487655"/>
            <a:ext cx="3836894" cy="287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wnloads\IMG_20240514_084756_4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0" y="2263513"/>
            <a:ext cx="2494465" cy="332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ownloads\IMG_20240514_084645_9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71" y="2935937"/>
            <a:ext cx="3836894" cy="287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74457" y="1241720"/>
            <a:ext cx="5238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Юниор Профи-2024</a:t>
            </a:r>
          </a:p>
        </p:txBody>
      </p:sp>
    </p:spTree>
    <p:extLst>
      <p:ext uri="{BB962C8B-B14F-4D97-AF65-F5344CB8AC3E}">
        <p14:creationId xmlns:p14="http://schemas.microsoft.com/office/powerpoint/2010/main" val="151029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0900" y="1271598"/>
            <a:ext cx="103251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spcAft>
                <a:spcPts val="0"/>
              </a:spcAft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ОСНОВНЫЕ РЕЗУЛЬТАТЫ РЕАЛИЗАЦИИ ПРОЕКТА</a:t>
            </a:r>
          </a:p>
          <a:p>
            <a:pPr indent="270510" algn="ctr">
              <a:spcAft>
                <a:spcPts val="0"/>
              </a:spcAft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2026 ГОД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27051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1)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создан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педагогический класс;</a:t>
            </a:r>
          </a:p>
          <a:p>
            <a:pPr indent="27051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2)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сформирована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система выявления педагогически одарённых школьников; </a:t>
            </a:r>
          </a:p>
          <a:p>
            <a:pPr indent="270510" algn="just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3)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увеличено количество школьников, ориентированных на получение профессионального (педагогического) образования, и поступление выпускников педагогического класса в педагогические ВУЗы и колледжи; </a:t>
            </a:r>
          </a:p>
          <a:p>
            <a:pPr indent="270510" algn="just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4)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увеличен приток молодых специалистов в школу.</a:t>
            </a:r>
          </a:p>
        </p:txBody>
      </p:sp>
    </p:spTree>
    <p:extLst>
      <p:ext uri="{BB962C8B-B14F-4D97-AF65-F5344CB8AC3E}">
        <p14:creationId xmlns:p14="http://schemas.microsoft.com/office/powerpoint/2010/main" val="29441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0209" y="3044279"/>
            <a:ext cx="5311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44048" y="1115210"/>
            <a:ext cx="7303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</a:rPr>
              <a:t>ЦЕЛЬ </a:t>
            </a:r>
            <a:r>
              <a:rPr lang="ru-RU" altLang="ru-RU" sz="2800" b="1" dirty="0">
                <a:solidFill>
                  <a:srgbClr val="002060"/>
                </a:solidFill>
              </a:rPr>
              <a:t>СОЗДАНИЯ И ЗАДАЧИ 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ДЕЯТЕЛЬНОСТИ</a:t>
            </a:r>
            <a:endParaRPr lang="ru-RU" altLang="ru-RU" sz="2800" dirty="0">
              <a:solidFill>
                <a:srgbClr val="00206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0357" y="1219007"/>
            <a:ext cx="11111286" cy="41660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  <a:defRPr/>
            </a:pPr>
            <a:endParaRPr lang="ru-RU" altLang="ru-RU" sz="1600" b="1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Цель: </a:t>
            </a:r>
            <a:r>
              <a:rPr lang="ru-RU" altLang="ru-RU" sz="2400" dirty="0" smtClean="0">
                <a:latin typeface="Corbel" panose="020B0503020204020204" pitchFamily="34" charset="0"/>
              </a:rPr>
              <a:t>ориентирование </a:t>
            </a:r>
            <a:r>
              <a:rPr lang="ru-RU" altLang="ru-RU" sz="2400" dirty="0">
                <a:latin typeface="Corbel" panose="020B0503020204020204" pitchFamily="34" charset="0"/>
              </a:rPr>
              <a:t>учащихся на  выбор педагогических профессий через предоставление им возможности профессиональных проб, способствующих формированию у учащихся осознания себя в профессии педагога</a:t>
            </a:r>
            <a:endParaRPr lang="ru-RU" altLang="ru-RU" sz="2400" b="1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Задачи деятельности педагогического класса:</a:t>
            </a:r>
          </a:p>
          <a:p>
            <a:pPr algn="just">
              <a:defRPr/>
            </a:pPr>
            <a:r>
              <a:rPr lang="ru-RU" altLang="ru-RU" sz="2400" dirty="0">
                <a:latin typeface="Corbel" panose="020B0503020204020204" pitchFamily="34" charset="0"/>
              </a:rPr>
              <a:t>с</a:t>
            </a:r>
            <a:r>
              <a:rPr lang="ru-RU" altLang="ru-RU" sz="2400" dirty="0" smtClean="0">
                <a:latin typeface="Corbel" panose="020B0503020204020204" pitchFamily="34" charset="0"/>
              </a:rPr>
              <a:t>оздать образовательную среду, обеспечивающую погружение обучающихся в педагогическую профессию.</a:t>
            </a:r>
          </a:p>
          <a:p>
            <a:pPr algn="just"/>
            <a:r>
              <a:rPr lang="ru-RU" sz="2400" dirty="0" smtClean="0"/>
              <a:t>удовлетворить </a:t>
            </a:r>
            <a:r>
              <a:rPr lang="ru-RU" sz="2400" dirty="0"/>
              <a:t>образовательные потребности  и развить общие и специальные  способности учащихся, ориентированных на продолжение образования по разным профилям педагогического образования;</a:t>
            </a:r>
          </a:p>
          <a:p>
            <a:pPr algn="just"/>
            <a:r>
              <a:rPr lang="ru-RU" sz="2400" dirty="0" smtClean="0"/>
              <a:t>сформировать  </a:t>
            </a:r>
            <a:r>
              <a:rPr lang="ru-RU" sz="2400" dirty="0"/>
              <a:t>профессиональную направленность учащихся и способность  к профессиональному самоопределению;</a:t>
            </a:r>
          </a:p>
          <a:p>
            <a:pPr algn="just"/>
            <a:r>
              <a:rPr lang="ru-RU" sz="2400" dirty="0" smtClean="0"/>
              <a:t>обеспечить </a:t>
            </a:r>
            <a:r>
              <a:rPr lang="ru-RU" sz="2400" dirty="0"/>
              <a:t>интеллектуальное, культурное, нравственное развитие </a:t>
            </a:r>
            <a:r>
              <a:rPr lang="ru-RU" sz="2400" dirty="0" smtClean="0"/>
              <a:t>учащихся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752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9800" y="1397044"/>
            <a:ext cx="1046330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ЭТАПЫ И СРОКИ РЕАЛИЗАЦИИ  ПРОЕКТА</a:t>
            </a:r>
          </a:p>
          <a:p>
            <a:r>
              <a:rPr lang="ru-RU" sz="2800" b="1" u="sng" dirty="0" smtClean="0">
                <a:solidFill>
                  <a:srgbClr val="002060"/>
                </a:solidFill>
              </a:rPr>
              <a:t>Проект  </a:t>
            </a:r>
            <a:r>
              <a:rPr lang="ru-RU" sz="2800" b="1" u="sng" dirty="0">
                <a:solidFill>
                  <a:srgbClr val="002060"/>
                </a:solidFill>
              </a:rPr>
              <a:t>рассчитан на 3 года,  2024-2026 гг.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I этап.</a:t>
            </a:r>
            <a:r>
              <a:rPr lang="ru-RU" sz="2800" b="1" dirty="0">
                <a:solidFill>
                  <a:srgbClr val="002060"/>
                </a:solidFill>
              </a:rPr>
              <a:t> Организационный и проектировочный (март 2024  г.)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На этом этапе осуществляется разработка плана образовательной деятельности в педагогическом классе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II этап. </a:t>
            </a:r>
            <a:r>
              <a:rPr lang="ru-RU" sz="2800" b="1" dirty="0" err="1">
                <a:solidFill>
                  <a:srgbClr val="002060"/>
                </a:solidFill>
              </a:rPr>
              <a:t>Деятельностный</a:t>
            </a:r>
            <a:r>
              <a:rPr lang="ru-RU" sz="2800" b="1" dirty="0">
                <a:solidFill>
                  <a:srgbClr val="002060"/>
                </a:solidFill>
              </a:rPr>
              <a:t> (апрель 2024 г. – май 2026 г.)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Проведение мероприятий согласно плану педагогического класса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I</a:t>
            </a:r>
            <a:r>
              <a:rPr lang="en-US" sz="2800" b="1" dirty="0">
                <a:solidFill>
                  <a:srgbClr val="C00000"/>
                </a:solidFill>
              </a:rPr>
              <a:t>II</a:t>
            </a:r>
            <a:r>
              <a:rPr lang="ru-RU" sz="2800" b="1" dirty="0">
                <a:solidFill>
                  <a:srgbClr val="C00000"/>
                </a:solidFill>
              </a:rPr>
              <a:t> этап. </a:t>
            </a:r>
            <a:r>
              <a:rPr lang="ru-RU" sz="2800" b="1" dirty="0">
                <a:solidFill>
                  <a:srgbClr val="002060"/>
                </a:solidFill>
              </a:rPr>
              <a:t>Рефлексивный (обобщающий) (июнь 2026 г. – август  2026 г.)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Предполагает осуществление аналитико-диагностической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8805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10294" y="1144440"/>
            <a:ext cx="7444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МЕТОДЫ РЕАЛИЗАЦИИ ОБРАЗОВАТЕЛЬНОГО ПРОЕКТА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9400" y="1643848"/>
            <a:ext cx="113665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solidFill>
                  <a:srgbClr val="002060"/>
                </a:solidFill>
              </a:rPr>
              <a:t>Методы профессиональной ориентации и воспитания обучающихся: 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занятия по дисциплинам;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отработка профессиональных навыков работы на практике в школе;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экскурсии, в том числе виртуальные, в педагогические образовательные учреждения;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посещение и участие в мастер-классах педагогов ОО;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участие в научно-практических конференциях и форумах разных уровней;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исследовательские проекты обучающихся (психолого- педагогической направленности);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психологические консультации и тренинги для старшеклассников по определению индивидуальной траектории профессионального и личностного развития;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участие в конкурсах и олимпиадах профессиональной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6993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1843" y="1239409"/>
            <a:ext cx="6490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ЧЛЕНЫ ПЕДАГОГИЧЕСКОГО КЛАССА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C:\Users\khayb\Downloads\100019116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57"/>
          <a:stretch/>
        </p:blipFill>
        <p:spPr bwMode="auto">
          <a:xfrm>
            <a:off x="884344" y="2118667"/>
            <a:ext cx="5537200" cy="35654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64686" y="4251980"/>
            <a:ext cx="33551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/>
              <a:t>Ученики  7-го </a:t>
            </a:r>
            <a:r>
              <a:rPr lang="ru-RU" sz="2400" b="1" u="sng" dirty="0" smtClean="0"/>
              <a:t>класса</a:t>
            </a:r>
            <a:endParaRPr lang="ru-RU" sz="2400" b="1" u="sng" dirty="0"/>
          </a:p>
          <a:p>
            <a:pPr algn="ctr"/>
            <a:r>
              <a:rPr lang="ru-RU" sz="2400" b="1" dirty="0"/>
              <a:t>Всего 18 человек</a:t>
            </a:r>
          </a:p>
          <a:p>
            <a:pPr algn="ctr"/>
            <a:r>
              <a:rPr lang="ru-RU" sz="2400" b="1" dirty="0"/>
              <a:t>Девочек – 7</a:t>
            </a:r>
          </a:p>
          <a:p>
            <a:pPr algn="ctr"/>
            <a:r>
              <a:rPr lang="ru-RU" sz="2400" b="1" dirty="0"/>
              <a:t>Мальчиков – 11</a:t>
            </a:r>
          </a:p>
        </p:txBody>
      </p:sp>
    </p:spTree>
    <p:extLst>
      <p:ext uri="{BB962C8B-B14F-4D97-AF65-F5344CB8AC3E}">
        <p14:creationId xmlns:p14="http://schemas.microsoft.com/office/powerpoint/2010/main" val="277538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50614" y="1017814"/>
            <a:ext cx="8366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"ТОТАЛЬНЫЙ ДИКТАНТ"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100" y="1750237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"Тотальный диктант" — ежегодная просветительская акция в форме добровольного диктанта для всех желающих.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5100" y="2458123"/>
            <a:ext cx="1137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Ученики </a:t>
            </a:r>
            <a:r>
              <a:rPr lang="ru-RU" sz="2000" b="1" dirty="0" err="1" smtClean="0">
                <a:solidFill>
                  <a:srgbClr val="002060"/>
                </a:solidFill>
              </a:rPr>
              <a:t>пед.класса</a:t>
            </a:r>
            <a:r>
              <a:rPr lang="ru-RU" sz="2000" b="1" dirty="0" smtClean="0">
                <a:solidFill>
                  <a:srgbClr val="002060"/>
                </a:solidFill>
              </a:rPr>
              <a:t> участвовали в </a:t>
            </a:r>
            <a:r>
              <a:rPr lang="ru-RU" sz="2000" b="1" dirty="0">
                <a:solidFill>
                  <a:srgbClr val="002060"/>
                </a:solidFill>
              </a:rPr>
              <a:t>Акции "Тотальный диктант". Текст диктовали сами ученики 7-го класса, а именно </a:t>
            </a:r>
            <a:r>
              <a:rPr lang="ru-RU" sz="2000" b="1" dirty="0" err="1">
                <a:solidFill>
                  <a:srgbClr val="002060"/>
                </a:solidFill>
              </a:rPr>
              <a:t>Халимов</a:t>
            </a:r>
            <a:r>
              <a:rPr lang="ru-RU" sz="2000" b="1" dirty="0">
                <a:solidFill>
                  <a:srgbClr val="002060"/>
                </a:solidFill>
              </a:rPr>
              <a:t> Ильяс и Каримуллина </a:t>
            </a:r>
            <a:r>
              <a:rPr lang="ru-RU" sz="2000" b="1" dirty="0" err="1">
                <a:solidFill>
                  <a:srgbClr val="002060"/>
                </a:solidFill>
              </a:rPr>
              <a:t>Замира</a:t>
            </a:r>
            <a:r>
              <a:rPr lang="ru-RU" sz="2000" b="1" dirty="0">
                <a:solidFill>
                  <a:srgbClr val="002060"/>
                </a:solidFill>
              </a:rPr>
              <a:t>.  В ходе Акции ученики выявили свои сильные и слабые стороны, поняли о необходимости дальнейшего развития.</a:t>
            </a:r>
          </a:p>
        </p:txBody>
      </p:sp>
      <p:pic>
        <p:nvPicPr>
          <p:cNvPr id="8" name="Picture 2" descr="C:\Users\khayb\Downloads\100018818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46"/>
          <a:stretch/>
        </p:blipFill>
        <p:spPr bwMode="auto">
          <a:xfrm>
            <a:off x="6292657" y="3429000"/>
            <a:ext cx="5251643" cy="27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khayb\Downloads\100018818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9" r="21026"/>
          <a:stretch/>
        </p:blipFill>
        <p:spPr bwMode="auto">
          <a:xfrm>
            <a:off x="345989" y="3478368"/>
            <a:ext cx="5192905" cy="270006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0409263" y="1157625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20.04.2024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015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277" y="1724606"/>
            <a:ext cx="111952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 err="1" smtClean="0">
                <a:solidFill>
                  <a:srgbClr val="002060"/>
                </a:solidFill>
              </a:rPr>
              <a:t>пед.классе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было организовано просмотр занятия по подготовке к школе для будущих </a:t>
            </a:r>
            <a:r>
              <a:rPr lang="ru-RU" sz="2000" b="1" dirty="0" smtClean="0">
                <a:solidFill>
                  <a:srgbClr val="002060"/>
                </a:solidFill>
              </a:rPr>
              <a:t>первоклассников. </a:t>
            </a:r>
            <a:r>
              <a:rPr lang="ru-RU" sz="2000" b="1" dirty="0">
                <a:solidFill>
                  <a:srgbClr val="002060"/>
                </a:solidFill>
              </a:rPr>
              <a:t>Занятие провела учительница начальных классов первой квалификационной категории - </a:t>
            </a:r>
            <a:r>
              <a:rPr lang="ru-RU" sz="2000" b="1" dirty="0" err="1">
                <a:solidFill>
                  <a:srgbClr val="002060"/>
                </a:solidFill>
              </a:rPr>
              <a:t>Халимова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Гулия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Фанисовна</a:t>
            </a:r>
            <a:r>
              <a:rPr lang="ru-RU" sz="2000" b="1" dirty="0">
                <a:solidFill>
                  <a:srgbClr val="002060"/>
                </a:solidFill>
              </a:rPr>
              <a:t>. После занятия учащиеся совместно с завучем по учебной работе Валеевой Алиной </a:t>
            </a:r>
            <a:r>
              <a:rPr lang="ru-RU" sz="2000" b="1" dirty="0" err="1">
                <a:solidFill>
                  <a:srgbClr val="002060"/>
                </a:solidFill>
              </a:rPr>
              <a:t>Фанзилевной</a:t>
            </a:r>
            <a:r>
              <a:rPr lang="ru-RU" sz="2000" b="1" dirty="0">
                <a:solidFill>
                  <a:srgbClr val="002060"/>
                </a:solidFill>
              </a:rPr>
              <a:t> проанализировали занятие, высказали свои взгляды по этапам занятия, к деятельности учащихся и учителя.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12945" y="1262941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23.04.2024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4495" y="970553"/>
            <a:ext cx="6708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ЗАНЯТИЕ ПО ПОДГОТОВКЕ К ШКОЛЕ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 descr="C:\Users\khayb\Downloads\10001898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76" y="3407375"/>
            <a:ext cx="4979771" cy="2823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khayb\Downloads\100018984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659" y="3450624"/>
            <a:ext cx="5288964" cy="2779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00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12945" y="1475921"/>
            <a:ext cx="1582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25.04.2024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0306" y="1245089"/>
            <a:ext cx="9175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ЭКСКУРСИЯ В МБДОУ "КИЛЬДЕБЯКСКИЙ ДЕТСКИЙ САД"КОЯШКАЙ"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305" y="1831310"/>
            <a:ext cx="111256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/>
              <a:t>Цель данной экскурсии</a:t>
            </a:r>
            <a:r>
              <a:rPr lang="ru-RU" sz="2000" b="1" dirty="0"/>
              <a:t>- расширение кругозора о деятельности детских садов(работников детского сада и об особенностях проведения занятий с детьми младшего дошкольного возраста). </a:t>
            </a:r>
          </a:p>
          <a:p>
            <a:pPr algn="ctr"/>
            <a:r>
              <a:rPr lang="ru-RU" sz="2000" b="1" dirty="0"/>
              <a:t>В ходе экскурсии ученики </a:t>
            </a:r>
            <a:r>
              <a:rPr lang="ru-RU" sz="2000" b="1" dirty="0" err="1" smtClean="0"/>
              <a:t>пед.класса</a:t>
            </a:r>
            <a:r>
              <a:rPr lang="ru-RU" sz="2000" b="1" dirty="0" smtClean="0"/>
              <a:t> могли </a:t>
            </a:r>
            <a:r>
              <a:rPr lang="ru-RU" sz="2000" b="1" dirty="0"/>
              <a:t>наглядно посмотреть на оснащенность детского </a:t>
            </a:r>
            <a:r>
              <a:rPr lang="ru-RU" sz="2000" b="1" dirty="0" smtClean="0"/>
              <a:t>сада, на </a:t>
            </a:r>
            <a:r>
              <a:rPr lang="ru-RU" sz="2000" b="1" dirty="0"/>
              <a:t>занятия в подготовительной и в младшей </a:t>
            </a:r>
            <a:r>
              <a:rPr lang="ru-RU" sz="2000" b="1" dirty="0" smtClean="0"/>
              <a:t>группах, на </a:t>
            </a:r>
            <a:r>
              <a:rPr lang="ru-RU" sz="2000" b="1" dirty="0"/>
              <a:t>взаимодействие воспитателей с детьми.</a:t>
            </a:r>
          </a:p>
        </p:txBody>
      </p:sp>
      <p:pic>
        <p:nvPicPr>
          <p:cNvPr id="10" name="Рисунок 9" descr="C:\Users\khayb\Downloads\GridArt_20240425_09541300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13"/>
          <a:stretch/>
        </p:blipFill>
        <p:spPr bwMode="auto">
          <a:xfrm>
            <a:off x="2897291" y="3154749"/>
            <a:ext cx="7049895" cy="3517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822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391" y="99403"/>
            <a:ext cx="2869109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6994" y="213648"/>
            <a:ext cx="3771900" cy="400105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МБОУ «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Кильдебякская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СОШ»</a:t>
            </a:r>
          </a:p>
        </p:txBody>
      </p:sp>
      <p:pic>
        <p:nvPicPr>
          <p:cNvPr id="6" name="Picture 3" descr="C:\Users\Admin\Downloads\63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3" y="322645"/>
            <a:ext cx="1205051" cy="8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94827" y="1427891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26.04.2024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9114" y="1997839"/>
            <a:ext cx="10347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"</a:t>
            </a:r>
            <a:r>
              <a:rPr lang="ru-RU" sz="2000" b="1" dirty="0">
                <a:solidFill>
                  <a:srgbClr val="002060"/>
                </a:solidFill>
              </a:rPr>
              <a:t>Звездочки на земле"- это вдохновляющее кино о том, что каждый ребенок - красивый и хрупкий мир, разрушить которого очень просто.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В конце </a:t>
            </a:r>
            <a:r>
              <a:rPr lang="ru-RU" sz="2000" b="1" dirty="0" err="1">
                <a:solidFill>
                  <a:srgbClr val="002060"/>
                </a:solidFill>
              </a:rPr>
              <a:t>киноурока</a:t>
            </a:r>
            <a:r>
              <a:rPr lang="ru-RU" sz="2000" b="1" dirty="0">
                <a:solidFill>
                  <a:srgbClr val="002060"/>
                </a:solidFill>
              </a:rPr>
              <a:t> каждый ученик педагогического класса смог оценить поступки героев, выразить свое мнение и оценить важность проведения таких кинопросмотров.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03491" y="1319763"/>
            <a:ext cx="7390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ПРОСМОТР ФИЛЬМА "ЗВЕЗДОЧКИ НА ЗЕМЛЕ"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khayb\Downloads\10001914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2" b="16284"/>
          <a:stretch/>
        </p:blipFill>
        <p:spPr bwMode="auto">
          <a:xfrm>
            <a:off x="6349031" y="3429000"/>
            <a:ext cx="5058719" cy="3079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khayb\Downloads\10001914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5"/>
          <a:stretch/>
        </p:blipFill>
        <p:spPr bwMode="auto">
          <a:xfrm>
            <a:off x="685295" y="3448279"/>
            <a:ext cx="5088378" cy="3060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650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</TotalTime>
  <Words>778</Words>
  <Application>Microsoft Office PowerPoint</Application>
  <PresentationFormat>Произвольный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210-1</dc:creator>
  <cp:lastModifiedBy>Admin</cp:lastModifiedBy>
  <cp:revision>81</cp:revision>
  <dcterms:created xsi:type="dcterms:W3CDTF">2022-11-10T07:46:32Z</dcterms:created>
  <dcterms:modified xsi:type="dcterms:W3CDTF">2024-05-14T13:27:18Z</dcterms:modified>
</cp:coreProperties>
</file>